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8" roundtripDataSignature="AMtx7mguPrvjjFYBdyyvbnrXLAsb/twq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1D219276-3B26-4D63-BA2C-E4E214A1546A}">
  <a:tblStyle styleId="{1D219276-3B26-4D63-BA2C-E4E214A1546A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9EFF7"/>
          </a:solidFill>
        </a:fill>
      </a:tcStyle>
    </a:wholeTbl>
    <a:band1H>
      <a:tcTxStyle/>
      <a:tcStyle>
        <a:fill>
          <a:solidFill>
            <a:srgbClr val="D0DEEF"/>
          </a:solidFill>
        </a:fill>
      </a:tcStyle>
    </a:band1H>
    <a:band2H>
      <a:tcTxStyle/>
    </a:band2H>
    <a:band1V>
      <a:tcTxStyle/>
      <a:tcStyle>
        <a:fill>
          <a:solidFill>
            <a:srgbClr val="D0DEEF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18" Type="http://customschemas.google.com/relationships/presentationmetadata" Target="meta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0973dc6fc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140973dc6fc_0_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" name="Google Shape;62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40973dc6f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g140973dc6fc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0973dc6f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140973dc6fc_0_1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5d3c7a541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15d3c7a5415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>
  <p:cSld name="Титульный слайд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7"/>
          <p:cNvSpPr txBox="1"/>
          <p:nvPr>
            <p:ph idx="1" type="subTitle"/>
          </p:nvPr>
        </p:nvSpPr>
        <p:spPr>
          <a:xfrm>
            <a:off x="400050" y="5172075"/>
            <a:ext cx="5715000" cy="13239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2" name="Google Shape;22;p1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  <a:defRPr sz="3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  <a:defRPr sz="3200">
                <a:solidFill>
                  <a:schemeClr val="lt1"/>
                </a:solidFill>
              </a:defRPr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 sz="2800">
                <a:solidFill>
                  <a:schemeClr val="lt1"/>
                </a:solidFill>
              </a:defRPr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 sz="2400"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 sz="2000"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34" name="Google Shape;34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35" name="Google Shape;35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3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Calibri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23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2" name="Google Shape;42;p23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23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23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Char char="•"/>
              <a:defRPr>
                <a:solidFill>
                  <a:schemeClr val="lt1"/>
                </a:solidFill>
              </a:defRPr>
            </a:lvl1pPr>
            <a:lvl2pPr indent="-3810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Char char="•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  <a:defRPr>
                <a:solidFill>
                  <a:schemeClr val="lt1"/>
                </a:solidFill>
              </a:defRPr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2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2" name="Google Shape;52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5.png"/><Relationship Id="rId5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yberleninka.ru/article/n/modelirovanie-sostavov-i-svoystv-polimerno-bitumnyh-vyazhuschih-metodom-planirovaniya-eksperimenta/viewer" TargetMode="External"/><Relationship Id="rId4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hyperlink" Target="https://cyberleninka.ru/article/n/modelirovanie-na-evm-podbora-sostava-polimerno-bitumnogo-vyazhuschego/viewer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"/>
          <p:cNvSpPr txBox="1"/>
          <p:nvPr>
            <p:ph idx="1" type="subTitle"/>
          </p:nvPr>
        </p:nvSpPr>
        <p:spPr>
          <a:xfrm>
            <a:off x="400050" y="5172075"/>
            <a:ext cx="5715000" cy="13239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b="1" lang="ru-RU" sz="3000"/>
              <a:t>Команда</a:t>
            </a:r>
            <a:r>
              <a:rPr lang="ru-RU" sz="3000"/>
              <a:t> </a:t>
            </a:r>
            <a:r>
              <a:rPr lang="ru-RU" sz="3000"/>
              <a:t>100заНефть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Интерпретируемость и аналитика</a:t>
            </a:r>
            <a:endParaRPr/>
          </a:p>
        </p:txBody>
      </p:sp>
      <p:pic>
        <p:nvPicPr>
          <p:cNvPr id="124" name="Google Shape;124;p9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858600" y="1601250"/>
            <a:ext cx="4938900" cy="5112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40973dc6fc_0_9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Выводы</a:t>
            </a:r>
            <a:endParaRPr/>
          </a:p>
        </p:txBody>
      </p:sp>
      <p:sp>
        <p:nvSpPr>
          <p:cNvPr id="130" name="Google Shape;130;g140973dc6fc_0_9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Устойчивое решение!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5"/>
          <p:cNvSpPr txBox="1"/>
          <p:nvPr/>
        </p:nvSpPr>
        <p:spPr>
          <a:xfrm>
            <a:off x="466725" y="5095876"/>
            <a:ext cx="5715000" cy="132397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100ЗаНефть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b="0" i="0" lang="ru-RU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Tg: cucer_maxim, Alekseev_pv, KirpaD </a:t>
            </a:r>
            <a:endParaRPr b="0" i="0" sz="2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/>
          <p:nvPr>
            <p:ph idx="1" type="body"/>
          </p:nvPr>
        </p:nvSpPr>
        <p:spPr>
          <a:xfrm>
            <a:off x="838200" y="1576401"/>
            <a:ext cx="10515600" cy="46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Малое количество измерений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Пропуски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Сторонние исследования + аналитика</a:t>
            </a:r>
            <a:endParaRPr/>
          </a:p>
          <a:p>
            <a:pPr indent="0" lvl="0" marL="2286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ru-RU"/>
              <a:t>Цель</a:t>
            </a:r>
            <a:endParaRPr b="1"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ru-RU" strike="sngStrike"/>
              <a:t>Максимальный скор</a:t>
            </a:r>
            <a:endParaRPr strike="sngStrike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ru-RU"/>
              <a:t>Устойчивость и применимость модели</a:t>
            </a:r>
            <a:endParaRPr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65" name="Google Shape;65;p6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Данные</a:t>
            </a:r>
            <a:endParaRPr/>
          </a:p>
        </p:txBody>
      </p:sp>
      <p:pic>
        <p:nvPicPr>
          <p:cNvPr id="66" name="Google Shape;66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71000" y="4539925"/>
            <a:ext cx="4121002" cy="231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96750" y="166700"/>
            <a:ext cx="1790700" cy="140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Фреймворки и библиотеки</a:t>
            </a:r>
            <a:endParaRPr/>
          </a:p>
        </p:txBody>
      </p:sp>
      <p:sp>
        <p:nvSpPr>
          <p:cNvPr id="73" name="Google Shape;73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Ya.Cloud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NumPy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Python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Pandas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Scipy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Scikit-learn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CatBoost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XGBoost</a:t>
            </a:r>
            <a:endParaRPr/>
          </a:p>
        </p:txBody>
      </p:sp>
      <p:pic>
        <p:nvPicPr>
          <p:cNvPr id="74" name="Google Shape;74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29650" y="2139100"/>
            <a:ext cx="1665751" cy="1659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6225" y="1690701"/>
            <a:ext cx="4632709" cy="1325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62350" y="3798325"/>
            <a:ext cx="4867300" cy="173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40973dc6fc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Эксперименты</a:t>
            </a:r>
            <a:endParaRPr/>
          </a:p>
        </p:txBody>
      </p:sp>
      <p:sp>
        <p:nvSpPr>
          <p:cNvPr id="82" name="Google Shape;82;g140973dc6fc_0_0"/>
          <p:cNvSpPr txBox="1"/>
          <p:nvPr>
            <p:ph idx="1" type="body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Линейные модели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Полиномиальные модели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Понижение размерности, PCA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Ближайшие соседи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Зашумление датасета (+ Гауссовский шум)</a:t>
            </a:r>
            <a:endParaRPr/>
          </a:p>
          <a:p>
            <a:pPr indent="-292100" lvl="0" marL="228600" rtl="0" algn="l">
              <a:spcBef>
                <a:spcPts val="1000"/>
              </a:spcBef>
              <a:spcAft>
                <a:spcPts val="0"/>
              </a:spcAft>
              <a:buSzPts val="2800"/>
              <a:buChar char="•"/>
            </a:pPr>
            <a:r>
              <a:rPr lang="ru-RU"/>
              <a:t>Кластеризация (кластеры сошлись к видам Полимера)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7" name="Google Shape;87;p3"/>
          <p:cNvGraphicFramePr/>
          <p:nvPr/>
        </p:nvGraphicFramePr>
        <p:xfrm>
          <a:off x="2442006" y="1871429"/>
          <a:ext cx="3000000" cy="3000000"/>
        </p:xfrm>
        <a:graphic>
          <a:graphicData uri="http://schemas.openxmlformats.org/drawingml/2006/table">
            <a:tbl>
              <a:tblPr bandRow="1" firstCol="1" firstRow="1">
                <a:noFill/>
                <a:tableStyleId>{1D219276-3B26-4D63-BA2C-E4E214A1546A}</a:tableStyleId>
              </a:tblPr>
              <a:tblGrid>
                <a:gridCol w="4933650"/>
                <a:gridCol w="3168400"/>
              </a:tblGrid>
              <a:tr h="343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Модель</a:t>
                      </a:r>
                      <a:endParaRPr sz="20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134950" marL="13495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Значение</a:t>
                      </a:r>
                      <a:endParaRPr sz="2000"/>
                    </a:p>
                  </a:txBody>
                  <a:tcPr marT="0" marB="0" marR="134950" marL="134950"/>
                </a:tc>
              </a:tr>
              <a:tr h="343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200"/>
                        <a:t>Polynomial(3) + Lasso</a:t>
                      </a:r>
                      <a:endParaRPr sz="22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134950" marL="1349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Глубина проникновения, 0°С</a:t>
                      </a:r>
                      <a:endParaRPr sz="2000"/>
                    </a:p>
                  </a:txBody>
                  <a:tcPr marT="0" marB="0" marR="134950" marL="134950"/>
                </a:tc>
              </a:tr>
              <a:tr h="343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200"/>
                        <a:t>Polynomial(3) + Lasso</a:t>
                      </a:r>
                      <a:endParaRPr sz="2200"/>
                    </a:p>
                  </a:txBody>
                  <a:tcPr marT="0" marB="0" marR="134950" marL="1349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Глубина проникновения,25°С</a:t>
                      </a:r>
                      <a:endParaRPr sz="2000"/>
                    </a:p>
                  </a:txBody>
                  <a:tcPr marT="0" marB="0" marR="134950" marL="134950"/>
                </a:tc>
              </a:tr>
              <a:tr h="3436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200"/>
                        <a:t>Ridge()</a:t>
                      </a:r>
                      <a:endParaRPr sz="22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134950" marL="1349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Растяжимость, 0°С</a:t>
                      </a:r>
                      <a:endParaRPr sz="2000"/>
                    </a:p>
                  </a:txBody>
                  <a:tcPr marT="0" marB="0" marR="134950" marL="134950"/>
                </a:tc>
              </a:tr>
              <a:tr h="10527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ru-RU" sz="2200"/>
                        <a:t>KNeighborsRegressor(n_neighbors=5, weight=’distance’)</a:t>
                      </a:r>
                      <a:endParaRPr sz="2200" u="none" cap="none" strike="noStrike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T="0" marB="0" marR="134950" marL="134950" anchor="ctr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Температура размягчения, °С</a:t>
                      </a:r>
                      <a:endParaRPr sz="2000"/>
                    </a:p>
                  </a:txBody>
                  <a:tcPr marT="0" marB="0" marR="134950" marL="134950"/>
                </a:tc>
              </a:tr>
              <a:tr h="6940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Font typeface="Arial"/>
                        <a:buNone/>
                      </a:pPr>
                      <a:r>
                        <a:rPr lang="ru-RU" sz="2200"/>
                        <a:t>Polynomial(3) + ElasticNet</a:t>
                      </a:r>
                      <a:endParaRPr sz="2200" u="none" cap="none" strike="noStrike"/>
                    </a:p>
                  </a:txBody>
                  <a:tcPr marT="0" marB="0" marR="134950" marL="1349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2000"/>
                        <a:t>Эластичность, 0°С</a:t>
                      </a:r>
                      <a:endParaRPr sz="2000" u="none" cap="none" strike="noStrike"/>
                    </a:p>
                  </a:txBody>
                  <a:tcPr marT="0" marB="0" marR="134950" marL="134950"/>
                </a:tc>
              </a:tr>
            </a:tbl>
          </a:graphicData>
        </a:graphic>
      </p:graphicFrame>
      <p:sp>
        <p:nvSpPr>
          <p:cNvPr id="88" name="Google Shape;88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Финальная архитектура</a:t>
            </a:r>
            <a:endParaRPr/>
          </a:p>
        </p:txBody>
      </p:sp>
      <p:sp>
        <p:nvSpPr>
          <p:cNvPr id="89" name="Google Shape;89;p3"/>
          <p:cNvSpPr/>
          <p:nvPr/>
        </p:nvSpPr>
        <p:spPr>
          <a:xfrm>
            <a:off x="124450" y="3457500"/>
            <a:ext cx="1507800" cy="4812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Данные</a:t>
            </a:r>
            <a:endParaRPr/>
          </a:p>
          <a:p>
            <a:pPr indent="0" lvl="0" marL="0" marR="0" rtl="0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fds1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0" lvl="0" marL="0" marR="0" rtl="0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Данные</a:t>
            </a:r>
            <a:endParaRPr/>
          </a:p>
          <a:p>
            <a:pPr indent="0" lvl="0" marL="0" marR="0" rtl="0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0" lvl="0" marL="0" marR="0" rtl="0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  <a:p>
            <a:pPr indent="0" lvl="0" marL="0" marR="0" rtl="0" algn="ctr">
              <a:lnSpc>
                <a:spcPct val="107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 </a:t>
            </a:r>
            <a:endParaRPr/>
          </a:p>
        </p:txBody>
      </p:sp>
      <p:cxnSp>
        <p:nvCxnSpPr>
          <p:cNvPr id="90" name="Google Shape;90;p3"/>
          <p:cNvCxnSpPr/>
          <p:nvPr/>
        </p:nvCxnSpPr>
        <p:spPr>
          <a:xfrm>
            <a:off x="1809829" y="3698104"/>
            <a:ext cx="3861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91" name="Google Shape;91;p3"/>
          <p:cNvSpPr/>
          <p:nvPr/>
        </p:nvSpPr>
        <p:spPr>
          <a:xfrm>
            <a:off x="5160903" y="6109220"/>
            <a:ext cx="1870200" cy="578100"/>
          </a:xfrm>
          <a:prstGeom prst="rect">
            <a:avLst/>
          </a:prstGeom>
          <a:solidFill>
            <a:schemeClr val="accent1"/>
          </a:solidFill>
          <a:ln cap="flat" cmpd="sng" w="12700">
            <a:solidFill>
              <a:srgbClr val="42719B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7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-RU" sz="2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Y1,Y2,Y3,Y4,Y5</a:t>
            </a:r>
            <a:endParaRPr b="0" i="0" sz="2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2" name="Google Shape;92;p3"/>
          <p:cNvCxnSpPr/>
          <p:nvPr/>
        </p:nvCxnSpPr>
        <p:spPr>
          <a:xfrm>
            <a:off x="6096003" y="5615095"/>
            <a:ext cx="0" cy="4038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Обоснование выбора моделей</a:t>
            </a:r>
            <a:endParaRPr/>
          </a:p>
        </p:txBody>
      </p:sp>
      <p:sp>
        <p:nvSpPr>
          <p:cNvPr id="98" name="Google Shape;98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Переобучение и устойчивость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Ансамбль простых моделей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Интерпретируемость и физический смысл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ru-RU"/>
              <a:t>Наши р</a:t>
            </a:r>
            <a:r>
              <a:rPr lang="ru-RU"/>
              <a:t>езультаты и стороннее исследование сошлись *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/>
              <a:t>                         * </a:t>
            </a:r>
            <a:r>
              <a:rPr lang="ru-RU" u="sng">
                <a:solidFill>
                  <a:schemeClr val="hlink"/>
                </a:solidFill>
                <a:hlinkClick r:id="rId3"/>
              </a:rPr>
              <a:t>статья</a:t>
            </a:r>
            <a:r>
              <a:rPr lang="ru-RU"/>
              <a:t> </a:t>
            </a:r>
            <a:r>
              <a:rPr lang="ru-RU" sz="1600"/>
              <a:t>В.Д. Галдина</a:t>
            </a:r>
            <a:endParaRPr sz="1600"/>
          </a:p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1600"/>
              <a:t>                                    </a:t>
            </a:r>
            <a:r>
              <a:rPr lang="ru-RU" sz="1800"/>
              <a:t>       </a:t>
            </a:r>
            <a:r>
              <a:rPr lang="ru-RU" sz="1600"/>
              <a:t>Моделирование составов и свойств полимерно-битумных вяжущих</a:t>
            </a:r>
            <a:endParaRPr sz="1600"/>
          </a:p>
        </p:txBody>
      </p:sp>
      <p:pic>
        <p:nvPicPr>
          <p:cNvPr id="99" name="Google Shape;99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4075" y="4049100"/>
            <a:ext cx="2507900" cy="2507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8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Интерпретируемость </a:t>
            </a:r>
            <a:endParaRPr/>
          </a:p>
        </p:txBody>
      </p:sp>
      <p:pic>
        <p:nvPicPr>
          <p:cNvPr id="105" name="Google Shape;105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9825" y="1551050"/>
            <a:ext cx="7571725" cy="4011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8"/>
          <p:cNvSpPr txBox="1"/>
          <p:nvPr/>
        </p:nvSpPr>
        <p:spPr>
          <a:xfrm>
            <a:off x="183525" y="5983025"/>
            <a:ext cx="878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-RU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    * </a:t>
            </a:r>
            <a:r>
              <a:rPr lang="ru-RU" sz="28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статья</a:t>
            </a:r>
            <a:r>
              <a:rPr lang="ru-RU" sz="2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ru-RU" sz="16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Моделирование подбора состава полимерно-битумного вяжущего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40973dc6fc_0_14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Важность признаков</a:t>
            </a:r>
            <a:endParaRPr/>
          </a:p>
        </p:txBody>
      </p:sp>
      <p:pic>
        <p:nvPicPr>
          <p:cNvPr id="112" name="Google Shape;112;g140973dc6fc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8450" y="1982875"/>
            <a:ext cx="8555100" cy="415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5d3c7a5415_0_0"/>
          <p:cNvSpPr txBox="1"/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-RU"/>
              <a:t>Важность признаков</a:t>
            </a:r>
            <a:endParaRPr/>
          </a:p>
        </p:txBody>
      </p:sp>
      <p:pic>
        <p:nvPicPr>
          <p:cNvPr id="118" name="Google Shape;118;g15d3c7a541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025" y="1690825"/>
            <a:ext cx="8911950" cy="433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2022-09-29T08:50:41Z</dcterms:created>
  <dc:creator>Будуева Ольга Олеговна</dc:creator>
</cp:coreProperties>
</file>